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68" r:id="rId3"/>
    <p:sldId id="265" r:id="rId4"/>
    <p:sldId id="266" r:id="rId5"/>
    <p:sldId id="269" r:id="rId6"/>
    <p:sldId id="270" r:id="rId7"/>
    <p:sldId id="271" r:id="rId8"/>
    <p:sldId id="264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기본 구역" id="{D66417FE-98D5-4193-9BE6-60A4D4416F0F}">
          <p14:sldIdLst>
            <p14:sldId id="256"/>
            <p14:sldId id="268"/>
            <p14:sldId id="265"/>
            <p14:sldId id="266"/>
            <p14:sldId id="269"/>
            <p14:sldId id="270"/>
            <p14:sldId id="271"/>
            <p14:sldId id="264"/>
          </p14:sldIdLst>
        </p14:section>
        <p14:section name="제목 없는 구역" id="{6597A3BF-3B0B-4E9F-9C68-2DFE7053B3A5}">
          <p14:sldIdLst/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806" autoAdjust="0"/>
    <p:restoredTop sz="94660"/>
  </p:normalViewPr>
  <p:slideViewPr>
    <p:cSldViewPr snapToGrid="0">
      <p:cViewPr varScale="1">
        <p:scale>
          <a:sx n="84" d="100"/>
          <a:sy n="84" d="100"/>
        </p:scale>
        <p:origin x="96" y="26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3/19/2013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제목 및 캡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3/19/2013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캡션 있는 인용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3/19/2013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명함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3/19/2013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인용문 있는 명함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3/19/2013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참 또는 거짓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3/19/2013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dirty="0"/>
              <a:t>3/19/2013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3/19/2013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3/19/2013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3/19/2013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712588-04B1-427B-82EE-E8DB90309F08}" type="datetimeFigureOut">
              <a:rPr lang="en-US" dirty="0"/>
              <a:t>3/19/2013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9F0C5-380F-41C2-899A-BAC0F0927E16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3/19/2013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3/19/2013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3/19/2013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  <a:t>3/19/2013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ko-KR" altLang="en-US" smtClean="0"/>
              <a:t>그림을 추가하려면 아이콘을 클릭하십시오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3/19/2013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3/19/2013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65" r:id="rId4"/>
    <p:sldLayoutId id="2147483653" r:id="rId5"/>
    <p:sldLayoutId id="2147483654" r:id="rId6"/>
    <p:sldLayoutId id="2147483655" r:id="rId7"/>
    <p:sldLayoutId id="2147483666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67" r:id="rId15"/>
    <p:sldLayoutId id="2147483659" r:id="rId16"/>
  </p:sldLayoutIdLst>
  <p:txStyles>
    <p:titleStyle>
      <a:lvl1pPr algn="l" defTabSz="457200" rtl="0" eaLnBrk="1" latinLnBrk="1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latinLnBrk="1" hangingPunct="1">
        <a:defRPr>
          <a:solidFill>
            <a:schemeClr val="tx2"/>
          </a:solidFill>
        </a:defRPr>
      </a:lvl2pPr>
      <a:lvl3pPr eaLnBrk="1" latinLnBrk="1" hangingPunct="1">
        <a:defRPr>
          <a:solidFill>
            <a:schemeClr val="tx2"/>
          </a:solidFill>
        </a:defRPr>
      </a:lvl3pPr>
      <a:lvl4pPr eaLnBrk="1" latinLnBrk="1" hangingPunct="1">
        <a:defRPr>
          <a:solidFill>
            <a:schemeClr val="tx2"/>
          </a:solidFill>
        </a:defRPr>
      </a:lvl4pPr>
      <a:lvl5pPr eaLnBrk="1" latinLnBrk="1" hangingPunct="1">
        <a:defRPr>
          <a:solidFill>
            <a:schemeClr val="tx2"/>
          </a:solidFill>
        </a:defRPr>
      </a:lvl5pPr>
      <a:lvl6pPr eaLnBrk="1" latinLnBrk="1" hangingPunct="1">
        <a:defRPr>
          <a:solidFill>
            <a:schemeClr val="tx2"/>
          </a:solidFill>
        </a:defRPr>
      </a:lvl6pPr>
      <a:lvl7pPr eaLnBrk="1" latinLnBrk="1" hangingPunct="1">
        <a:defRPr>
          <a:solidFill>
            <a:schemeClr val="tx2"/>
          </a:solidFill>
        </a:defRPr>
      </a:lvl7pPr>
      <a:lvl8pPr eaLnBrk="1" latinLnBrk="1" hangingPunct="1">
        <a:defRPr>
          <a:solidFill>
            <a:schemeClr val="tx2"/>
          </a:solidFill>
        </a:defRPr>
      </a:lvl8pPr>
      <a:lvl9pPr eaLnBrk="1" latin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1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1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1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1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1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1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1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1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1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altLang="ko-KR" dirty="0" smtClean="0"/>
              <a:t>The </a:t>
            </a:r>
            <a:r>
              <a:rPr lang="en-US" altLang="ko-KR" dirty="0" smtClean="0"/>
              <a:t>Third</a:t>
            </a:r>
            <a:endParaRPr lang="ko-KR" altLang="en-US" dirty="0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r>
              <a:rPr lang="en-US" altLang="ko-KR" b="1" dirty="0" smtClean="0"/>
              <a:t>What`s in a name? </a:t>
            </a:r>
            <a:r>
              <a:rPr lang="en-US" altLang="ko-KR" b="1" dirty="0" smtClean="0"/>
              <a:t>That which we call a rose</a:t>
            </a:r>
          </a:p>
          <a:p>
            <a:r>
              <a:rPr lang="en-US" altLang="ko-KR" b="1" dirty="0" smtClean="0"/>
              <a:t>By any other name would smell as sweet.</a:t>
            </a:r>
          </a:p>
          <a:p>
            <a:r>
              <a:rPr lang="en-US" altLang="ko-KR" b="1" dirty="0" smtClean="0"/>
              <a:t>William Shakespeare</a:t>
            </a:r>
            <a:endParaRPr lang="en-US" altLang="ko-KR" b="1" dirty="0"/>
          </a:p>
        </p:txBody>
      </p:sp>
    </p:spTree>
    <p:extLst>
      <p:ext uri="{BB962C8B-B14F-4D97-AF65-F5344CB8AC3E}">
        <p14:creationId xmlns:p14="http://schemas.microsoft.com/office/powerpoint/2010/main" val="7889228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/>
              <a:t>데이터 양의 크기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dirty="0" smtClean="0"/>
              <a:t>1bit = 0, 1</a:t>
            </a:r>
            <a:r>
              <a:rPr lang="ko-KR" altLang="en-US" dirty="0"/>
              <a:t> </a:t>
            </a:r>
            <a:r>
              <a:rPr lang="ko-KR" altLang="en-US" dirty="0" smtClean="0"/>
              <a:t>두 가지 상태를 나타낸다</a:t>
            </a:r>
            <a:r>
              <a:rPr lang="en-US" altLang="ko-KR" dirty="0" smtClean="0"/>
              <a:t>.</a:t>
            </a:r>
          </a:p>
          <a:p>
            <a:r>
              <a:rPr lang="en-US" altLang="ko-KR" dirty="0" smtClean="0"/>
              <a:t>1byte = 8bit(2</a:t>
            </a:r>
            <a:r>
              <a:rPr lang="ko-KR" altLang="en-US" dirty="0" smtClean="0"/>
              <a:t>의 </a:t>
            </a:r>
            <a:r>
              <a:rPr lang="en-US" altLang="ko-KR" dirty="0" smtClean="0"/>
              <a:t>8</a:t>
            </a:r>
            <a:r>
              <a:rPr lang="ko-KR" altLang="en-US" dirty="0" smtClean="0"/>
              <a:t>승까지 상태를 나타냄</a:t>
            </a:r>
            <a:r>
              <a:rPr lang="en-US" altLang="ko-KR" dirty="0" smtClean="0"/>
              <a:t>. </a:t>
            </a:r>
            <a:r>
              <a:rPr lang="ko-KR" altLang="en-US" dirty="0" smtClean="0"/>
              <a:t>예 </a:t>
            </a:r>
            <a:r>
              <a:rPr lang="en-US" altLang="ko-KR" dirty="0" smtClean="0"/>
              <a:t>: 0~127</a:t>
            </a:r>
            <a:r>
              <a:rPr lang="ko-KR" altLang="en-US" dirty="0" smtClean="0"/>
              <a:t>까지 샐 수 있음</a:t>
            </a:r>
            <a:r>
              <a:rPr lang="en-US" altLang="ko-KR" dirty="0" smtClean="0"/>
              <a:t>.)</a:t>
            </a:r>
          </a:p>
          <a:p>
            <a:r>
              <a:rPr lang="en-US" altLang="ko-KR" dirty="0" smtClean="0"/>
              <a:t>1 Mega Byte = 1Mb = 1024byte(1</a:t>
            </a:r>
            <a:r>
              <a:rPr lang="ko-KR" altLang="en-US" dirty="0" smtClean="0"/>
              <a:t>바이트가 </a:t>
            </a:r>
            <a:r>
              <a:rPr lang="en-US" altLang="ko-KR" dirty="0" smtClean="0"/>
              <a:t>2</a:t>
            </a:r>
            <a:r>
              <a:rPr lang="ko-KR" altLang="en-US" dirty="0" smtClean="0"/>
              <a:t>의 </a:t>
            </a:r>
            <a:r>
              <a:rPr lang="en-US" altLang="ko-KR" dirty="0" smtClean="0"/>
              <a:t>10</a:t>
            </a:r>
            <a:r>
              <a:rPr lang="ko-KR" altLang="en-US" dirty="0" smtClean="0"/>
              <a:t>승 개 있음</a:t>
            </a:r>
            <a:r>
              <a:rPr lang="en-US" altLang="ko-KR" dirty="0" smtClean="0"/>
              <a:t>.)</a:t>
            </a:r>
          </a:p>
          <a:p>
            <a:r>
              <a:rPr lang="en-US" altLang="ko-KR" dirty="0" smtClean="0"/>
              <a:t>1 Giga Byte = 1024 Mega Byte</a:t>
            </a:r>
          </a:p>
          <a:p>
            <a:r>
              <a:rPr lang="en-US" altLang="ko-KR" dirty="0" smtClean="0"/>
              <a:t>1 </a:t>
            </a:r>
            <a:r>
              <a:rPr lang="en-US" altLang="ko-KR" dirty="0" err="1" smtClean="0"/>
              <a:t>Tera</a:t>
            </a:r>
            <a:r>
              <a:rPr lang="en-US" altLang="ko-KR" dirty="0" smtClean="0"/>
              <a:t> Byte = 1024 Giga Byte</a:t>
            </a:r>
          </a:p>
          <a:p>
            <a:r>
              <a:rPr lang="en-US" altLang="ko-KR" dirty="0" smtClean="0"/>
              <a:t>1 </a:t>
            </a:r>
            <a:r>
              <a:rPr lang="en-US" altLang="ko-KR" dirty="0" err="1" smtClean="0"/>
              <a:t>Peta</a:t>
            </a:r>
            <a:r>
              <a:rPr lang="en-US" altLang="ko-KR" dirty="0" smtClean="0"/>
              <a:t> Byte = 1024 </a:t>
            </a:r>
            <a:r>
              <a:rPr lang="en-US" altLang="ko-KR" dirty="0" err="1" smtClean="0"/>
              <a:t>Tera</a:t>
            </a:r>
            <a:r>
              <a:rPr lang="en-US" altLang="ko-KR" dirty="0" smtClean="0"/>
              <a:t> Byte</a:t>
            </a:r>
          </a:p>
        </p:txBody>
      </p:sp>
    </p:spTree>
    <p:extLst>
      <p:ext uri="{BB962C8B-B14F-4D97-AF65-F5344CB8AC3E}">
        <p14:creationId xmlns:p14="http://schemas.microsoft.com/office/powerpoint/2010/main" val="10743849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/>
              <a:t>기본 자료유형</a:t>
            </a:r>
            <a:r>
              <a:rPr lang="en-US" altLang="ko-KR" dirty="0" smtClean="0"/>
              <a:t/>
            </a:r>
            <a:br>
              <a:rPr lang="en-US" altLang="ko-KR" dirty="0" smtClean="0"/>
            </a:br>
            <a:r>
              <a:rPr lang="en-US" altLang="ko-KR" sz="1600" dirty="0" smtClean="0">
                <a:solidFill>
                  <a:schemeClr val="tx1"/>
                </a:solidFill>
              </a:rPr>
              <a:t>*</a:t>
            </a:r>
            <a:r>
              <a:rPr lang="ko-KR" altLang="en-US" sz="1600" dirty="0">
                <a:solidFill>
                  <a:schemeClr val="tx1"/>
                </a:solidFill>
              </a:rPr>
              <a:t> </a:t>
            </a:r>
            <a:r>
              <a:rPr lang="ko-KR" altLang="en-US" sz="1600" dirty="0" smtClean="0">
                <a:solidFill>
                  <a:schemeClr val="tx1"/>
                </a:solidFill>
              </a:rPr>
              <a:t>괄호 안의 숫자는 각 자료유형 크기 단위</a:t>
            </a:r>
            <a:r>
              <a:rPr lang="en-US" altLang="ko-KR" sz="1600" dirty="0" smtClean="0">
                <a:solidFill>
                  <a:schemeClr val="tx1"/>
                </a:solidFill>
              </a:rPr>
              <a:t>(Byte)</a:t>
            </a:r>
            <a:endParaRPr lang="ko-KR" altLang="en-US" dirty="0"/>
          </a:p>
        </p:txBody>
      </p:sp>
      <p:graphicFrame>
        <p:nvGraphicFramePr>
          <p:cNvPr id="4" name="내용 개체 틀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8819851"/>
              </p:ext>
            </p:extLst>
          </p:nvPr>
        </p:nvGraphicFramePr>
        <p:xfrm>
          <a:off x="677864" y="2160588"/>
          <a:ext cx="9380535" cy="232828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79486"/>
                <a:gridCol w="1005840"/>
                <a:gridCol w="2651760"/>
                <a:gridCol w="2023110"/>
                <a:gridCol w="2720339"/>
              </a:tblGrid>
              <a:tr h="582071">
                <a:tc rowSpan="3"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>
                          <a:ln>
                            <a:solidFill>
                              <a:sysClr val="windowText" lastClr="000000"/>
                            </a:solidFill>
                          </a:ln>
                          <a:solidFill>
                            <a:srgbClr val="002060"/>
                          </a:solidFill>
                        </a:rPr>
                        <a:t>정수형</a:t>
                      </a:r>
                      <a:endParaRPr lang="ko-KR" altLang="en-US" dirty="0">
                        <a:ln>
                          <a:solidFill>
                            <a:sysClr val="windowText" lastClr="000000"/>
                          </a:solidFill>
                        </a:ln>
                        <a:solidFill>
                          <a:srgbClr val="002060"/>
                        </a:solidFill>
                      </a:endParaRPr>
                    </a:p>
                  </a:txBody>
                  <a:tcPr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>
                          <a:ln>
                            <a:solidFill>
                              <a:sysClr val="windowText" lastClr="000000"/>
                            </a:solidFill>
                          </a:ln>
                          <a:solidFill>
                            <a:srgbClr val="002060"/>
                          </a:solidFill>
                        </a:rPr>
                        <a:t>문자형</a:t>
                      </a:r>
                      <a:endParaRPr lang="ko-KR" altLang="en-US" dirty="0">
                        <a:ln>
                          <a:solidFill>
                            <a:sysClr val="windowText" lastClr="000000"/>
                          </a:solidFill>
                        </a:ln>
                        <a:solidFill>
                          <a:srgbClr val="002060"/>
                        </a:solidFill>
                      </a:endParaRPr>
                    </a:p>
                  </a:txBody>
                  <a:tcPr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>
                          <a:ln>
                            <a:solidFill>
                              <a:sysClr val="windowText" lastClr="000000"/>
                            </a:solidFill>
                          </a:ln>
                          <a:solidFill>
                            <a:srgbClr val="002060"/>
                          </a:solidFill>
                        </a:rPr>
                        <a:t>char(1)</a:t>
                      </a:r>
                      <a:endParaRPr lang="ko-KR" altLang="en-US" dirty="0">
                        <a:ln>
                          <a:solidFill>
                            <a:sysClr val="windowText" lastClr="000000"/>
                          </a:solidFill>
                        </a:ln>
                        <a:solidFill>
                          <a:srgbClr val="002060"/>
                        </a:solidFill>
                      </a:endParaRPr>
                    </a:p>
                  </a:txBody>
                  <a:tcPr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dirty="0" smtClean="0">
                          <a:ln>
                            <a:solidFill>
                              <a:sysClr val="windowText" lastClr="000000"/>
                            </a:solidFill>
                          </a:ln>
                          <a:solidFill>
                            <a:srgbClr val="002060"/>
                          </a:solidFill>
                        </a:rPr>
                        <a:t>signed char</a:t>
                      </a:r>
                      <a:r>
                        <a:rPr lang="en-US" altLang="ko-KR" dirty="0" smtClean="0">
                          <a:ln>
                            <a:solidFill>
                              <a:sysClr val="windowText" lastClr="000000"/>
                            </a:solidFill>
                          </a:ln>
                          <a:solidFill>
                            <a:srgbClr val="002060"/>
                          </a:solidFill>
                        </a:rPr>
                        <a:t>(1)</a:t>
                      </a:r>
                      <a:endParaRPr lang="ko-KR" altLang="en-US" dirty="0" smtClean="0">
                        <a:ln>
                          <a:solidFill>
                            <a:sysClr val="windowText" lastClr="000000"/>
                          </a:solidFill>
                        </a:ln>
                        <a:solidFill>
                          <a:srgbClr val="002060"/>
                        </a:solidFill>
                      </a:endParaRPr>
                    </a:p>
                  </a:txBody>
                  <a:tcPr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dirty="0" smtClean="0">
                          <a:ln>
                            <a:solidFill>
                              <a:sysClr val="windowText" lastClr="000000"/>
                            </a:solidFill>
                          </a:ln>
                          <a:solidFill>
                            <a:srgbClr val="002060"/>
                          </a:solidFill>
                        </a:rPr>
                        <a:t>unsigned char</a:t>
                      </a:r>
                      <a:r>
                        <a:rPr lang="en-US" altLang="ko-KR" dirty="0" smtClean="0">
                          <a:ln>
                            <a:solidFill>
                              <a:sysClr val="windowText" lastClr="000000"/>
                            </a:solidFill>
                          </a:ln>
                          <a:solidFill>
                            <a:srgbClr val="002060"/>
                          </a:solidFill>
                        </a:rPr>
                        <a:t>(1)</a:t>
                      </a:r>
                      <a:endParaRPr lang="ko-KR" altLang="en-US" dirty="0" smtClean="0">
                        <a:ln>
                          <a:solidFill>
                            <a:sysClr val="windowText" lastClr="000000"/>
                          </a:solidFill>
                        </a:ln>
                        <a:solidFill>
                          <a:srgbClr val="002060"/>
                        </a:solidFill>
                      </a:endParaRPr>
                    </a:p>
                  </a:txBody>
                  <a:tcPr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582071">
                <a:tc v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>
                          <a:ln>
                            <a:solidFill>
                              <a:sysClr val="windowText" lastClr="000000"/>
                            </a:solidFill>
                          </a:ln>
                          <a:solidFill>
                            <a:srgbClr val="002060"/>
                          </a:solidFill>
                        </a:rPr>
                        <a:t>정수형</a:t>
                      </a:r>
                      <a:endParaRPr lang="ko-KR" altLang="en-US" dirty="0">
                        <a:ln>
                          <a:solidFill>
                            <a:sysClr val="windowText" lastClr="000000"/>
                          </a:solidFill>
                        </a:ln>
                        <a:solidFill>
                          <a:srgbClr val="002060"/>
                        </a:solidFill>
                      </a:endParaRPr>
                    </a:p>
                  </a:txBody>
                  <a:tcPr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>
                          <a:ln>
                            <a:solidFill>
                              <a:sysClr val="windowText" lastClr="000000"/>
                            </a:solidFill>
                          </a:ln>
                          <a:solidFill>
                            <a:srgbClr val="002060"/>
                          </a:solidFill>
                        </a:rPr>
                        <a:t>[signed] short [</a:t>
                      </a:r>
                      <a:r>
                        <a:rPr lang="en-US" altLang="ko-KR" dirty="0" err="1" smtClean="0">
                          <a:ln>
                            <a:solidFill>
                              <a:sysClr val="windowText" lastClr="000000"/>
                            </a:solidFill>
                          </a:ln>
                          <a:solidFill>
                            <a:srgbClr val="002060"/>
                          </a:solidFill>
                        </a:rPr>
                        <a:t>int</a:t>
                      </a:r>
                      <a:r>
                        <a:rPr lang="en-US" altLang="ko-KR" dirty="0" smtClean="0">
                          <a:ln>
                            <a:solidFill>
                              <a:sysClr val="windowText" lastClr="000000"/>
                            </a:solidFill>
                          </a:ln>
                          <a:solidFill>
                            <a:srgbClr val="002060"/>
                          </a:solidFill>
                        </a:rPr>
                        <a:t>](2)</a:t>
                      </a:r>
                      <a:endParaRPr lang="ko-KR" altLang="en-US" dirty="0">
                        <a:ln>
                          <a:solidFill>
                            <a:sysClr val="windowText" lastClr="000000"/>
                          </a:solidFill>
                        </a:ln>
                        <a:solidFill>
                          <a:srgbClr val="002060"/>
                        </a:solidFill>
                      </a:endParaRPr>
                    </a:p>
                  </a:txBody>
                  <a:tcPr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>
                          <a:ln>
                            <a:solidFill>
                              <a:sysClr val="windowText" lastClr="000000"/>
                            </a:solidFill>
                          </a:ln>
                          <a:solidFill>
                            <a:srgbClr val="002060"/>
                          </a:solidFill>
                        </a:rPr>
                        <a:t>[signed]</a:t>
                      </a:r>
                      <a:r>
                        <a:rPr lang="en-US" altLang="ko-KR" baseline="0" dirty="0" smtClean="0">
                          <a:ln>
                            <a:solidFill>
                              <a:sysClr val="windowText" lastClr="000000"/>
                            </a:solidFill>
                          </a:ln>
                          <a:solidFill>
                            <a:srgbClr val="002060"/>
                          </a:solidFill>
                        </a:rPr>
                        <a:t> [</a:t>
                      </a:r>
                      <a:r>
                        <a:rPr lang="en-US" altLang="ko-KR" baseline="0" dirty="0" err="1" smtClean="0">
                          <a:ln>
                            <a:solidFill>
                              <a:sysClr val="windowText" lastClr="000000"/>
                            </a:solidFill>
                          </a:ln>
                          <a:solidFill>
                            <a:srgbClr val="002060"/>
                          </a:solidFill>
                        </a:rPr>
                        <a:t>int</a:t>
                      </a:r>
                      <a:r>
                        <a:rPr lang="en-US" altLang="ko-KR" baseline="0" dirty="0" smtClean="0">
                          <a:ln>
                            <a:solidFill>
                              <a:sysClr val="windowText" lastClr="000000"/>
                            </a:solidFill>
                          </a:ln>
                          <a:solidFill>
                            <a:srgbClr val="002060"/>
                          </a:solidFill>
                        </a:rPr>
                        <a:t>]</a:t>
                      </a:r>
                      <a:r>
                        <a:rPr lang="en-US" altLang="ko-KR" dirty="0" smtClean="0">
                          <a:ln>
                            <a:solidFill>
                              <a:sysClr val="windowText" lastClr="000000"/>
                            </a:solidFill>
                          </a:ln>
                          <a:solidFill>
                            <a:srgbClr val="002060"/>
                          </a:solidFill>
                        </a:rPr>
                        <a:t> (4)</a:t>
                      </a:r>
                      <a:endParaRPr lang="ko-KR" altLang="en-US" dirty="0">
                        <a:ln>
                          <a:solidFill>
                            <a:sysClr val="windowText" lastClr="000000"/>
                          </a:solidFill>
                        </a:ln>
                        <a:solidFill>
                          <a:srgbClr val="002060"/>
                        </a:solidFill>
                      </a:endParaRPr>
                    </a:p>
                  </a:txBody>
                  <a:tcPr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dirty="0" smtClean="0">
                          <a:ln>
                            <a:solidFill>
                              <a:sysClr val="windowText" lastClr="000000"/>
                            </a:solidFill>
                          </a:ln>
                          <a:solidFill>
                            <a:srgbClr val="002060"/>
                          </a:solidFill>
                        </a:rPr>
                        <a:t>[unsigned]</a:t>
                      </a:r>
                      <a:r>
                        <a:rPr lang="en-US" altLang="ko-KR" baseline="0" dirty="0" smtClean="0">
                          <a:ln>
                            <a:solidFill>
                              <a:sysClr val="windowText" lastClr="000000"/>
                            </a:solidFill>
                          </a:ln>
                          <a:solidFill>
                            <a:srgbClr val="002060"/>
                          </a:solidFill>
                        </a:rPr>
                        <a:t> long [</a:t>
                      </a:r>
                      <a:r>
                        <a:rPr lang="en-US" altLang="ko-KR" baseline="0" dirty="0" err="1" smtClean="0">
                          <a:ln>
                            <a:solidFill>
                              <a:sysClr val="windowText" lastClr="000000"/>
                            </a:solidFill>
                          </a:ln>
                          <a:solidFill>
                            <a:srgbClr val="002060"/>
                          </a:solidFill>
                        </a:rPr>
                        <a:t>int</a:t>
                      </a:r>
                      <a:r>
                        <a:rPr lang="en-US" altLang="ko-KR" baseline="0" dirty="0" smtClean="0">
                          <a:ln>
                            <a:solidFill>
                              <a:sysClr val="windowText" lastClr="000000"/>
                            </a:solidFill>
                          </a:ln>
                          <a:solidFill>
                            <a:srgbClr val="002060"/>
                          </a:solidFill>
                        </a:rPr>
                        <a:t>] (8)</a:t>
                      </a:r>
                      <a:endParaRPr lang="ko-KR" altLang="en-US" dirty="0" smtClean="0">
                        <a:ln>
                          <a:solidFill>
                            <a:sysClr val="windowText" lastClr="000000"/>
                          </a:solidFill>
                        </a:ln>
                        <a:solidFill>
                          <a:srgbClr val="002060"/>
                        </a:solidFill>
                      </a:endParaRPr>
                    </a:p>
                  </a:txBody>
                  <a:tcPr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</a:tr>
              <a:tr h="582071">
                <a:tc v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dirty="0" smtClean="0">
                          <a:ln>
                            <a:solidFill>
                              <a:sysClr val="windowText" lastClr="000000"/>
                            </a:solidFill>
                          </a:ln>
                          <a:solidFill>
                            <a:srgbClr val="002060"/>
                          </a:solidFill>
                        </a:rPr>
                        <a:t>[unsigned] short [</a:t>
                      </a:r>
                      <a:r>
                        <a:rPr lang="en-US" altLang="ko-KR" dirty="0" err="1" smtClean="0">
                          <a:ln>
                            <a:solidFill>
                              <a:sysClr val="windowText" lastClr="000000"/>
                            </a:solidFill>
                          </a:ln>
                          <a:solidFill>
                            <a:srgbClr val="002060"/>
                          </a:solidFill>
                        </a:rPr>
                        <a:t>int</a:t>
                      </a:r>
                      <a:r>
                        <a:rPr lang="en-US" altLang="ko-KR" dirty="0" smtClean="0">
                          <a:ln>
                            <a:solidFill>
                              <a:sysClr val="windowText" lastClr="000000"/>
                            </a:solidFill>
                          </a:ln>
                          <a:solidFill>
                            <a:srgbClr val="002060"/>
                          </a:solidFill>
                        </a:rPr>
                        <a:t>] (2)</a:t>
                      </a:r>
                      <a:endParaRPr lang="ko-KR" altLang="en-US" dirty="0" smtClean="0">
                        <a:ln>
                          <a:solidFill>
                            <a:sysClr val="windowText" lastClr="000000"/>
                          </a:solidFill>
                        </a:ln>
                        <a:solidFill>
                          <a:srgbClr val="002060"/>
                        </a:solidFill>
                      </a:endParaRPr>
                    </a:p>
                  </a:txBody>
                  <a:tcPr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err="1" smtClean="0">
                          <a:ln>
                            <a:solidFill>
                              <a:sysClr val="windowText" lastClr="000000"/>
                            </a:solidFill>
                          </a:ln>
                          <a:solidFill>
                            <a:srgbClr val="002060"/>
                          </a:solidFill>
                        </a:rPr>
                        <a:t>unsgined</a:t>
                      </a:r>
                      <a:r>
                        <a:rPr lang="en-US" altLang="ko-KR" dirty="0" smtClean="0">
                          <a:ln>
                            <a:solidFill>
                              <a:sysClr val="windowText" lastClr="000000"/>
                            </a:solidFill>
                          </a:ln>
                          <a:solidFill>
                            <a:srgbClr val="002060"/>
                          </a:solidFill>
                        </a:rPr>
                        <a:t> [</a:t>
                      </a:r>
                      <a:r>
                        <a:rPr lang="en-US" altLang="ko-KR" dirty="0" err="1" smtClean="0">
                          <a:ln>
                            <a:solidFill>
                              <a:sysClr val="windowText" lastClr="000000"/>
                            </a:solidFill>
                          </a:ln>
                          <a:solidFill>
                            <a:srgbClr val="002060"/>
                          </a:solidFill>
                        </a:rPr>
                        <a:t>int</a:t>
                      </a:r>
                      <a:r>
                        <a:rPr lang="en-US" altLang="ko-KR" dirty="0" smtClean="0">
                          <a:ln>
                            <a:solidFill>
                              <a:sysClr val="windowText" lastClr="000000"/>
                            </a:solidFill>
                          </a:ln>
                          <a:solidFill>
                            <a:srgbClr val="002060"/>
                          </a:solidFill>
                        </a:rPr>
                        <a:t>]</a:t>
                      </a:r>
                      <a:r>
                        <a:rPr lang="en-US" altLang="ko-KR" dirty="0" smtClean="0">
                          <a:ln>
                            <a:solidFill>
                              <a:sysClr val="windowText" lastClr="000000"/>
                            </a:solidFill>
                          </a:ln>
                          <a:solidFill>
                            <a:srgbClr val="002060"/>
                          </a:solidFill>
                        </a:rPr>
                        <a:t> (4)</a:t>
                      </a:r>
                      <a:endParaRPr lang="ko-KR" altLang="en-US" dirty="0">
                        <a:ln>
                          <a:solidFill>
                            <a:sysClr val="windowText" lastClr="000000"/>
                          </a:solidFill>
                        </a:ln>
                        <a:solidFill>
                          <a:srgbClr val="002060"/>
                        </a:solidFill>
                      </a:endParaRPr>
                    </a:p>
                  </a:txBody>
                  <a:tcPr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>
                          <a:ln>
                            <a:solidFill>
                              <a:sysClr val="windowText" lastClr="000000"/>
                            </a:solidFill>
                          </a:ln>
                          <a:solidFill>
                            <a:srgbClr val="002060"/>
                          </a:solidFill>
                        </a:rPr>
                        <a:t>unsigned long [</a:t>
                      </a:r>
                      <a:r>
                        <a:rPr lang="en-US" altLang="ko-KR" dirty="0" err="1" smtClean="0">
                          <a:ln>
                            <a:solidFill>
                              <a:sysClr val="windowText" lastClr="000000"/>
                            </a:solidFill>
                          </a:ln>
                          <a:solidFill>
                            <a:srgbClr val="002060"/>
                          </a:solidFill>
                        </a:rPr>
                        <a:t>int</a:t>
                      </a:r>
                      <a:r>
                        <a:rPr lang="en-US" altLang="ko-KR" dirty="0" smtClean="0">
                          <a:ln>
                            <a:solidFill>
                              <a:sysClr val="windowText" lastClr="000000"/>
                            </a:solidFill>
                          </a:ln>
                          <a:solidFill>
                            <a:srgbClr val="002060"/>
                          </a:solidFill>
                        </a:rPr>
                        <a:t>] (8)</a:t>
                      </a:r>
                      <a:endParaRPr lang="ko-KR" altLang="en-US" dirty="0">
                        <a:ln>
                          <a:solidFill>
                            <a:sysClr val="windowText" lastClr="000000"/>
                          </a:solidFill>
                        </a:ln>
                        <a:solidFill>
                          <a:srgbClr val="002060"/>
                        </a:solidFill>
                      </a:endParaRPr>
                    </a:p>
                  </a:txBody>
                  <a:tcPr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</a:tr>
              <a:tr h="582071">
                <a:tc gridSpan="2">
                  <a:txBody>
                    <a:bodyPr/>
                    <a:lstStyle/>
                    <a:p>
                      <a:pPr algn="ctr" latinLnBrk="1"/>
                      <a:r>
                        <a:rPr lang="ko-KR" altLang="en-US" dirty="0" err="1" smtClean="0">
                          <a:ln>
                            <a:solidFill>
                              <a:sysClr val="windowText" lastClr="000000"/>
                            </a:solidFill>
                          </a:ln>
                          <a:solidFill>
                            <a:srgbClr val="002060"/>
                          </a:solidFill>
                        </a:rPr>
                        <a:t>부동소수형</a:t>
                      </a:r>
                      <a:endParaRPr lang="ko-KR" altLang="en-US" dirty="0">
                        <a:ln>
                          <a:solidFill>
                            <a:sysClr val="windowText" lastClr="000000"/>
                          </a:solidFill>
                        </a:ln>
                        <a:solidFill>
                          <a:srgbClr val="002060"/>
                        </a:solidFill>
                      </a:endParaRPr>
                    </a:p>
                  </a:txBody>
                  <a:tcPr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>
                          <a:ln>
                            <a:solidFill>
                              <a:sysClr val="windowText" lastClr="000000"/>
                            </a:solidFill>
                          </a:ln>
                          <a:solidFill>
                            <a:srgbClr val="002060"/>
                          </a:solidFill>
                        </a:rPr>
                        <a:t>Float(4)</a:t>
                      </a:r>
                      <a:endParaRPr lang="ko-KR" altLang="en-US" dirty="0">
                        <a:ln>
                          <a:solidFill>
                            <a:sysClr val="windowText" lastClr="000000"/>
                          </a:solidFill>
                        </a:ln>
                        <a:solidFill>
                          <a:srgbClr val="002060"/>
                        </a:solidFill>
                      </a:endParaRPr>
                    </a:p>
                  </a:txBody>
                  <a:tcPr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>
                          <a:ln>
                            <a:solidFill>
                              <a:sysClr val="windowText" lastClr="000000"/>
                            </a:solidFill>
                          </a:ln>
                          <a:solidFill>
                            <a:srgbClr val="002060"/>
                          </a:solidFill>
                        </a:rPr>
                        <a:t>double(8)</a:t>
                      </a:r>
                      <a:endParaRPr lang="ko-KR" altLang="en-US" dirty="0">
                        <a:ln>
                          <a:solidFill>
                            <a:sysClr val="windowText" lastClr="000000"/>
                          </a:solidFill>
                        </a:ln>
                        <a:solidFill>
                          <a:srgbClr val="002060"/>
                        </a:solidFill>
                      </a:endParaRPr>
                    </a:p>
                  </a:txBody>
                  <a:tcPr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>
                          <a:ln>
                            <a:solidFill>
                              <a:sysClr val="windowText" lastClr="000000"/>
                            </a:solidFill>
                          </a:ln>
                          <a:solidFill>
                            <a:srgbClr val="002060"/>
                          </a:solidFill>
                        </a:rPr>
                        <a:t>long double(8)</a:t>
                      </a:r>
                      <a:endParaRPr lang="ko-KR" altLang="en-US" dirty="0">
                        <a:ln>
                          <a:solidFill>
                            <a:sysClr val="windowText" lastClr="000000"/>
                          </a:solidFill>
                        </a:ln>
                        <a:solidFill>
                          <a:srgbClr val="002060"/>
                        </a:solidFill>
                      </a:endParaRPr>
                    </a:p>
                  </a:txBody>
                  <a:tcPr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77536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/>
              <a:t>변수 선언 예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ko-KR" altLang="en-US" dirty="0" smtClean="0"/>
              <a:t>예</a:t>
            </a:r>
            <a:r>
              <a:rPr lang="en-US" altLang="ko-KR" dirty="0" smtClean="0"/>
              <a:t>) short a = 10;</a:t>
            </a:r>
          </a:p>
          <a:p>
            <a:pPr marL="0" indent="0">
              <a:buNone/>
            </a:pPr>
            <a:r>
              <a:rPr lang="ko-KR" altLang="en-US" dirty="0" smtClean="0"/>
              <a:t>예</a:t>
            </a:r>
            <a:r>
              <a:rPr lang="en-US" altLang="ko-KR" dirty="0" smtClean="0"/>
              <a:t>) </a:t>
            </a:r>
            <a:r>
              <a:rPr lang="en-US" altLang="ko-KR" dirty="0" err="1" smtClean="0"/>
              <a:t>int</a:t>
            </a:r>
            <a:r>
              <a:rPr lang="en-US" altLang="ko-KR" dirty="0" smtClean="0"/>
              <a:t> b = 50000;</a:t>
            </a:r>
          </a:p>
          <a:p>
            <a:pPr marL="0" indent="0">
              <a:buNone/>
            </a:pPr>
            <a:r>
              <a:rPr lang="ko-KR" altLang="en-US" dirty="0" smtClean="0"/>
              <a:t>예</a:t>
            </a:r>
            <a:r>
              <a:rPr lang="en-US" altLang="ko-KR" dirty="0" smtClean="0"/>
              <a:t>) char </a:t>
            </a:r>
            <a:r>
              <a:rPr lang="en-US" altLang="ko-KR" dirty="0" err="1" smtClean="0"/>
              <a:t>small_letter_a</a:t>
            </a:r>
            <a:r>
              <a:rPr lang="en-US" altLang="ko-KR" dirty="0" smtClean="0"/>
              <a:t> = ‘a’;</a:t>
            </a:r>
          </a:p>
          <a:p>
            <a:pPr marL="0" indent="0">
              <a:buNone/>
            </a:pPr>
            <a:r>
              <a:rPr lang="ko-KR" altLang="en-US" dirty="0" smtClean="0"/>
              <a:t>예</a:t>
            </a:r>
            <a:r>
              <a:rPr lang="en-US" altLang="ko-KR" dirty="0" smtClean="0"/>
              <a:t>) float pi = 3.14;</a:t>
            </a:r>
          </a:p>
          <a:p>
            <a:pPr marL="0" indent="0">
              <a:buNone/>
            </a:pP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0145369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/>
              <a:t>소스코드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altLang="ko-KR" dirty="0"/>
              <a:t>#include &lt;</a:t>
            </a:r>
            <a:r>
              <a:rPr lang="en-US" altLang="ko-KR" dirty="0" err="1"/>
              <a:t>stdio.h</a:t>
            </a:r>
            <a:r>
              <a:rPr lang="en-US" altLang="ko-KR" dirty="0"/>
              <a:t>&gt;</a:t>
            </a:r>
          </a:p>
          <a:p>
            <a:endParaRPr lang="ko-KR" altLang="en-US" dirty="0"/>
          </a:p>
          <a:p>
            <a:pPr marL="0" indent="0">
              <a:buNone/>
            </a:pPr>
            <a:r>
              <a:rPr lang="en-US" altLang="ko-KR" dirty="0" err="1"/>
              <a:t>int</a:t>
            </a:r>
            <a:r>
              <a:rPr lang="en-US" altLang="ko-KR" dirty="0"/>
              <a:t> main(void)</a:t>
            </a:r>
          </a:p>
          <a:p>
            <a:pPr marL="0" indent="0">
              <a:buNone/>
            </a:pPr>
            <a:r>
              <a:rPr lang="en-US" altLang="ko-KR" dirty="0" smtClean="0"/>
              <a:t>	{</a:t>
            </a:r>
            <a:endParaRPr lang="en-US" altLang="ko-KR" dirty="0"/>
          </a:p>
          <a:p>
            <a:pPr marL="0" indent="0">
              <a:buNone/>
            </a:pPr>
            <a:r>
              <a:rPr lang="en-US" altLang="ko-KR" dirty="0" smtClean="0"/>
              <a:t>	short </a:t>
            </a:r>
            <a:r>
              <a:rPr lang="en-US" altLang="ko-KR" dirty="0"/>
              <a:t>a = 100;</a:t>
            </a:r>
          </a:p>
          <a:p>
            <a:pPr marL="0" indent="0">
              <a:buNone/>
            </a:pPr>
            <a:r>
              <a:rPr lang="en-US" altLang="ko-KR" dirty="0" smtClean="0"/>
              <a:t>	</a:t>
            </a:r>
            <a:r>
              <a:rPr lang="en-US" altLang="ko-KR" dirty="0" err="1" smtClean="0"/>
              <a:t>int</a:t>
            </a:r>
            <a:r>
              <a:rPr lang="en-US" altLang="ko-KR" dirty="0" smtClean="0"/>
              <a:t> </a:t>
            </a:r>
            <a:r>
              <a:rPr lang="en-US" altLang="ko-KR" dirty="0"/>
              <a:t>b = 500000;</a:t>
            </a:r>
          </a:p>
          <a:p>
            <a:pPr marL="0" indent="0">
              <a:buNone/>
            </a:pPr>
            <a:r>
              <a:rPr lang="en-US" altLang="ko-KR" dirty="0" smtClean="0"/>
              <a:t>	char </a:t>
            </a:r>
            <a:r>
              <a:rPr lang="en-US" altLang="ko-KR" dirty="0" err="1"/>
              <a:t>small_letter_a</a:t>
            </a:r>
            <a:r>
              <a:rPr lang="en-US" altLang="ko-KR" dirty="0"/>
              <a:t> = 'a';</a:t>
            </a:r>
          </a:p>
          <a:p>
            <a:pPr marL="0" indent="0">
              <a:buNone/>
            </a:pPr>
            <a:r>
              <a:rPr lang="en-US" altLang="ko-KR" dirty="0" smtClean="0"/>
              <a:t>	float </a:t>
            </a:r>
            <a:r>
              <a:rPr lang="en-US" altLang="ko-KR" dirty="0"/>
              <a:t>phi = 3.14;</a:t>
            </a:r>
          </a:p>
          <a:p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7925343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/>
              <a:t>소스코드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dirty="0" err="1"/>
              <a:t>printf</a:t>
            </a:r>
            <a:r>
              <a:rPr lang="en-US" altLang="ko-KR" dirty="0"/>
              <a:t>("short</a:t>
            </a:r>
            <a:r>
              <a:rPr lang="ko-KR" altLang="en-US" dirty="0"/>
              <a:t>의 크기는 </a:t>
            </a:r>
            <a:r>
              <a:rPr lang="en-US" altLang="ko-KR" dirty="0"/>
              <a:t>2byte</a:t>
            </a:r>
            <a:r>
              <a:rPr lang="ko-KR" altLang="en-US" dirty="0"/>
              <a:t>이며</a:t>
            </a:r>
            <a:r>
              <a:rPr lang="en-US" altLang="ko-KR" dirty="0"/>
              <a:t>, </a:t>
            </a:r>
            <a:r>
              <a:rPr lang="ko-KR" altLang="en-US" dirty="0"/>
              <a:t>변수 </a:t>
            </a:r>
            <a:r>
              <a:rPr lang="en-US" altLang="ko-KR" dirty="0"/>
              <a:t>a</a:t>
            </a:r>
            <a:r>
              <a:rPr lang="ko-KR" altLang="en-US" dirty="0"/>
              <a:t>에는 </a:t>
            </a:r>
            <a:r>
              <a:rPr lang="en-US" altLang="ko-KR" dirty="0"/>
              <a:t>%d </a:t>
            </a:r>
            <a:r>
              <a:rPr lang="ko-KR" altLang="en-US" dirty="0"/>
              <a:t>가 저장 되어 있다</a:t>
            </a:r>
            <a:r>
              <a:rPr lang="en-US" altLang="ko-KR" dirty="0"/>
              <a:t>.\n", a);</a:t>
            </a:r>
          </a:p>
          <a:p>
            <a:r>
              <a:rPr lang="en-US" altLang="ko-KR" dirty="0" err="1"/>
              <a:t>printf</a:t>
            </a:r>
            <a:r>
              <a:rPr lang="en-US" altLang="ko-KR" dirty="0"/>
              <a:t>("</a:t>
            </a:r>
            <a:r>
              <a:rPr lang="en-US" altLang="ko-KR" dirty="0" err="1"/>
              <a:t>int</a:t>
            </a:r>
            <a:r>
              <a:rPr lang="ko-KR" altLang="en-US" dirty="0"/>
              <a:t>의 크기는 </a:t>
            </a:r>
            <a:r>
              <a:rPr lang="en-US" altLang="ko-KR" dirty="0"/>
              <a:t>4byte</a:t>
            </a:r>
            <a:r>
              <a:rPr lang="ko-KR" altLang="en-US" dirty="0"/>
              <a:t>이며</a:t>
            </a:r>
            <a:r>
              <a:rPr lang="en-US" altLang="ko-KR" dirty="0"/>
              <a:t>, </a:t>
            </a:r>
            <a:r>
              <a:rPr lang="ko-KR" altLang="en-US" dirty="0"/>
              <a:t>변수 </a:t>
            </a:r>
            <a:r>
              <a:rPr lang="en-US" altLang="ko-KR" dirty="0"/>
              <a:t>b</a:t>
            </a:r>
            <a:r>
              <a:rPr lang="ko-KR" altLang="en-US" dirty="0"/>
              <a:t>에는 </a:t>
            </a:r>
            <a:r>
              <a:rPr lang="en-US" altLang="ko-KR" dirty="0"/>
              <a:t>%d </a:t>
            </a:r>
            <a:r>
              <a:rPr lang="ko-KR" altLang="en-US" dirty="0"/>
              <a:t>가 저장 되어 있다</a:t>
            </a:r>
            <a:r>
              <a:rPr lang="en-US" altLang="ko-KR" dirty="0"/>
              <a:t>.\n", b);</a:t>
            </a:r>
          </a:p>
          <a:p>
            <a:r>
              <a:rPr lang="en-US" altLang="ko-KR" dirty="0" err="1"/>
              <a:t>printf</a:t>
            </a:r>
            <a:r>
              <a:rPr lang="en-US" altLang="ko-KR" dirty="0"/>
              <a:t>("char</a:t>
            </a:r>
            <a:r>
              <a:rPr lang="ko-KR" altLang="en-US" dirty="0"/>
              <a:t>의 크기는 </a:t>
            </a:r>
            <a:r>
              <a:rPr lang="en-US" altLang="ko-KR" dirty="0"/>
              <a:t>1byte</a:t>
            </a:r>
            <a:r>
              <a:rPr lang="ko-KR" altLang="en-US" dirty="0"/>
              <a:t>이며</a:t>
            </a:r>
            <a:r>
              <a:rPr lang="en-US" altLang="ko-KR" dirty="0"/>
              <a:t>, </a:t>
            </a:r>
            <a:r>
              <a:rPr lang="ko-KR" altLang="en-US" dirty="0"/>
              <a:t>변수 </a:t>
            </a:r>
            <a:r>
              <a:rPr lang="en-US" altLang="ko-KR" dirty="0" err="1"/>
              <a:t>small_letter_a</a:t>
            </a:r>
            <a:r>
              <a:rPr lang="ko-KR" altLang="en-US" dirty="0"/>
              <a:t>에는 </a:t>
            </a:r>
            <a:r>
              <a:rPr lang="en-US" altLang="ko-KR" dirty="0"/>
              <a:t>%c </a:t>
            </a:r>
            <a:r>
              <a:rPr lang="ko-KR" altLang="en-US" dirty="0"/>
              <a:t>가 저장되어있다</a:t>
            </a:r>
            <a:r>
              <a:rPr lang="en-US" altLang="ko-KR" dirty="0"/>
              <a:t>.\n", </a:t>
            </a:r>
            <a:r>
              <a:rPr lang="en-US" altLang="ko-KR" dirty="0" err="1"/>
              <a:t>small_letter_a</a:t>
            </a:r>
            <a:r>
              <a:rPr lang="en-US" altLang="ko-KR" dirty="0"/>
              <a:t>);</a:t>
            </a:r>
          </a:p>
          <a:p>
            <a:r>
              <a:rPr lang="en-US" altLang="ko-KR" dirty="0" err="1"/>
              <a:t>printf</a:t>
            </a:r>
            <a:r>
              <a:rPr lang="en-US" altLang="ko-KR" dirty="0"/>
              <a:t>("float</a:t>
            </a:r>
            <a:r>
              <a:rPr lang="ko-KR" altLang="en-US" dirty="0"/>
              <a:t>의 크기는 </a:t>
            </a:r>
            <a:r>
              <a:rPr lang="en-US" altLang="ko-KR" dirty="0"/>
              <a:t>4byte</a:t>
            </a:r>
            <a:r>
              <a:rPr lang="ko-KR" altLang="en-US" dirty="0"/>
              <a:t>이며</a:t>
            </a:r>
            <a:r>
              <a:rPr lang="en-US" altLang="ko-KR" dirty="0"/>
              <a:t>, </a:t>
            </a:r>
            <a:r>
              <a:rPr lang="ko-KR" altLang="en-US" dirty="0"/>
              <a:t>변수 </a:t>
            </a:r>
            <a:r>
              <a:rPr lang="en-US" altLang="ko-KR" dirty="0"/>
              <a:t>phi</a:t>
            </a:r>
            <a:r>
              <a:rPr lang="ko-KR" altLang="en-US" dirty="0"/>
              <a:t>에는 </a:t>
            </a:r>
            <a:r>
              <a:rPr lang="en-US" altLang="ko-KR" dirty="0"/>
              <a:t>%2.2f\n", phi);</a:t>
            </a:r>
          </a:p>
          <a:p>
            <a:endParaRPr lang="ko-KR" altLang="en-US" dirty="0"/>
          </a:p>
          <a:p>
            <a:r>
              <a:rPr lang="en-US" altLang="ko-KR" dirty="0"/>
              <a:t>while(1);</a:t>
            </a:r>
          </a:p>
          <a:p>
            <a:endParaRPr lang="ko-KR" altLang="en-US" dirty="0"/>
          </a:p>
          <a:p>
            <a:r>
              <a:rPr lang="en-US" altLang="ko-KR" dirty="0"/>
              <a:t>return 0;</a:t>
            </a:r>
          </a:p>
          <a:p>
            <a:r>
              <a:rPr lang="en-US" altLang="ko-KR" dirty="0"/>
              <a:t>}</a:t>
            </a:r>
          </a:p>
          <a:p>
            <a:endParaRPr lang="ko-KR" altLang="en-US" dirty="0"/>
          </a:p>
          <a:p>
            <a:pPr marL="0" indent="0">
              <a:buNone/>
            </a:pP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1135782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/>
              <a:t>실행화면</a:t>
            </a:r>
            <a:endParaRPr lang="ko-KR" altLang="en-US" dirty="0"/>
          </a:p>
        </p:txBody>
      </p:sp>
      <p:pic>
        <p:nvPicPr>
          <p:cNvPr id="4" name="내용 개체 틀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258592" y="1668780"/>
            <a:ext cx="6683265" cy="43732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35117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제목 5"/>
          <p:cNvSpPr>
            <a:spLocks noGrp="1"/>
          </p:cNvSpPr>
          <p:nvPr>
            <p:ph type="ctrTitle"/>
          </p:nvPr>
        </p:nvSpPr>
        <p:spPr>
          <a:xfrm>
            <a:off x="3823854" y="2524991"/>
            <a:ext cx="3491345" cy="1681706"/>
          </a:xfrm>
        </p:spPr>
        <p:txBody>
          <a:bodyPr/>
          <a:lstStyle/>
          <a:p>
            <a:r>
              <a:rPr lang="en-US" altLang="ko-KR" sz="9600" dirty="0" smtClean="0"/>
              <a:t>Q &amp; A</a:t>
            </a:r>
            <a:endParaRPr lang="ko-KR" altLang="en-US" sz="9600" dirty="0"/>
          </a:p>
        </p:txBody>
      </p:sp>
    </p:spTree>
    <p:extLst>
      <p:ext uri="{BB962C8B-B14F-4D97-AF65-F5344CB8AC3E}">
        <p14:creationId xmlns:p14="http://schemas.microsoft.com/office/powerpoint/2010/main" val="6497998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패싯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213</TotalTime>
  <Words>296</Words>
  <Application>Microsoft Office PowerPoint</Application>
  <PresentationFormat>와이드스크린</PresentationFormat>
  <Paragraphs>54</Paragraphs>
  <Slides>8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5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8</vt:i4>
      </vt:variant>
    </vt:vector>
  </HeadingPairs>
  <TitlesOfParts>
    <vt:vector size="14" baseType="lpstr">
      <vt:lpstr>HY그래픽M</vt:lpstr>
      <vt:lpstr>맑은 고딕</vt:lpstr>
      <vt:lpstr>Arial</vt:lpstr>
      <vt:lpstr>Trebuchet MS</vt:lpstr>
      <vt:lpstr>Wingdings 3</vt:lpstr>
      <vt:lpstr>패싯</vt:lpstr>
      <vt:lpstr>The Third</vt:lpstr>
      <vt:lpstr>데이터 양의 크기</vt:lpstr>
      <vt:lpstr>기본 자료유형 * 괄호 안의 숫자는 각 자료유형 크기 단위(Byte)</vt:lpstr>
      <vt:lpstr>변수 선언 예</vt:lpstr>
      <vt:lpstr>소스코드</vt:lpstr>
      <vt:lpstr>소스코드</vt:lpstr>
      <vt:lpstr>실행화면</vt:lpstr>
      <vt:lpstr>Q &amp; A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Microsoft 계정</dc:creator>
  <cp:lastModifiedBy>Microsoft 계정</cp:lastModifiedBy>
  <cp:revision>28</cp:revision>
  <dcterms:created xsi:type="dcterms:W3CDTF">2013-03-17T04:46:47Z</dcterms:created>
  <dcterms:modified xsi:type="dcterms:W3CDTF">2013-03-19T15:06:25Z</dcterms:modified>
</cp:coreProperties>
</file>